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30" r:id="rId2"/>
    <p:sldId id="835" r:id="rId3"/>
    <p:sldId id="836" r:id="rId4"/>
    <p:sldId id="832" r:id="rId5"/>
    <p:sldId id="834" r:id="rId6"/>
  </p:sldIdLst>
  <p:sldSz cx="9144000" cy="6858000" type="screen4x3"/>
  <p:notesSz cx="6858000" cy="9144000"/>
  <p:defaultTextStyle>
    <a:defPPr>
      <a:defRPr lang="en-US"/>
    </a:defPPr>
    <a:lvl1pPr marL="0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21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437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158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76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597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313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034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52" algn="l" defTabSz="4567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407"/>
    <a:srgbClr val="F50076"/>
    <a:srgbClr val="2193FF"/>
    <a:srgbClr val="F5B200"/>
    <a:srgbClr val="FBBB00"/>
    <a:srgbClr val="44A900"/>
    <a:srgbClr val="50B610"/>
    <a:srgbClr val="AB6417"/>
    <a:srgbClr val="B59026"/>
    <a:srgbClr val="28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5" autoAdjust="0"/>
    <p:restoredTop sz="76772" autoAdjust="0"/>
  </p:normalViewPr>
  <p:slideViewPr>
    <p:cSldViewPr snapToGrid="0" snapToObjects="1">
      <p:cViewPr varScale="1">
        <p:scale>
          <a:sx n="125" d="100"/>
          <a:sy n="125" d="100"/>
        </p:scale>
        <p:origin x="2712" y="24"/>
      </p:cViewPr>
      <p:guideLst>
        <p:guide orient="horz" pos="2159"/>
        <p:guide pos="2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C20B2-DFAB-8A42-99D1-7FF5719D72E6}" type="datetimeFigureOut">
              <a:rPr lang="en-US" smtClean="0">
                <a:latin typeface="Arial"/>
              </a:rPr>
              <a:pPr/>
              <a:t>4/23/2017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6F4BF-35B8-8F4D-8099-5A0281876C8B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52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1D66A9-9BEA-7D4A-8E36-A5873CBA7F04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03B80944-9111-9C41-9E57-2465DB6A6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1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721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721" algn="l" defTabSz="456721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437" algn="l" defTabSz="456721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158" algn="l" defTabSz="456721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6876" algn="l" defTabSz="456721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3597" algn="l" defTabSz="4567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313" algn="l" defTabSz="4567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034" algn="l" defTabSz="4567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52" algn="l" defTabSz="4567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relatively simple, single slide example. </a:t>
            </a:r>
          </a:p>
          <a:p>
            <a:endParaRPr lang="en-US" dirty="0"/>
          </a:p>
          <a:p>
            <a:r>
              <a:rPr lang="en-US" dirty="0"/>
              <a:t>Let’s </a:t>
            </a:r>
            <a:r>
              <a:rPr lang="en-US" dirty="0" err="1"/>
              <a:t>disect</a:t>
            </a:r>
            <a:r>
              <a:rPr lang="en-US" baseline="0" dirty="0"/>
              <a:t> this:</a:t>
            </a:r>
          </a:p>
          <a:p>
            <a:endParaRPr lang="en-US" baseline="0" dirty="0"/>
          </a:p>
          <a:p>
            <a:r>
              <a:rPr lang="en-US" dirty="0"/>
              <a:t>One of</a:t>
            </a:r>
            <a:r>
              <a:rPr lang="en-US" baseline="0" dirty="0"/>
              <a:t> the key things, regardless of level of detail, is to make it memorable.</a:t>
            </a:r>
          </a:p>
          <a:p>
            <a:endParaRPr lang="en-US" baseline="0" dirty="0"/>
          </a:p>
          <a:p>
            <a:r>
              <a:rPr lang="en-US" dirty="0"/>
              <a:t>You can do this by giving your persona a name</a:t>
            </a:r>
            <a:r>
              <a:rPr lang="en-US" baseline="0" dirty="0"/>
              <a:t> and a tagline that cuts right to the heart of what he or she is about, add a</a:t>
            </a:r>
            <a:r>
              <a:rPr lang="en-US" dirty="0"/>
              <a:t>,</a:t>
            </a:r>
            <a:r>
              <a:rPr lang="en-US" baseline="0" dirty="0"/>
              <a:t> photo, age, and any relevant brands or logos too. Ideally ones that you heard some of your subjects talk about in research.</a:t>
            </a:r>
          </a:p>
          <a:p>
            <a:endParaRPr lang="en-US" baseline="0" dirty="0"/>
          </a:p>
          <a:p>
            <a:r>
              <a:rPr lang="en-US" baseline="0" dirty="0"/>
              <a:t>As you create these, make sure to keep focus on designable traits, and stay true to your data.</a:t>
            </a:r>
          </a:p>
          <a:p>
            <a:endParaRPr lang="en-US" baseline="0" dirty="0"/>
          </a:p>
          <a:p>
            <a:r>
              <a:rPr lang="en-US" baseline="0" dirty="0"/>
              <a:t>Ex.</a:t>
            </a:r>
          </a:p>
          <a:p>
            <a:r>
              <a:rPr lang="en-US" baseline="0" dirty="0"/>
              <a:t>Hypothetically let’s say you say these trends in user testing:</a:t>
            </a:r>
          </a:p>
          <a:p>
            <a:r>
              <a:rPr lang="en-US" baseline="0" dirty="0"/>
              <a:t>They’re in their 40s. They work hard. They make a lot of money. They don</a:t>
            </a:r>
            <a:r>
              <a:rPr lang="fr-FR" baseline="0" dirty="0"/>
              <a:t>’</a:t>
            </a:r>
            <a:r>
              <a:rPr lang="en-US" baseline="0" dirty="0"/>
              <a:t>t have a lot of time.</a:t>
            </a:r>
          </a:p>
          <a:p>
            <a:r>
              <a:rPr lang="en-US" baseline="0" dirty="0"/>
              <a:t>They mostly have set routine. Make mostly rational decisions about which products they use.</a:t>
            </a:r>
          </a:p>
          <a:p>
            <a:r>
              <a:rPr lang="en-US" baseline="0" dirty="0"/>
              <a:t>Ex. They read a lot of reviews and then once they make a decision, they are very loyal.</a:t>
            </a:r>
          </a:p>
          <a:p>
            <a:endParaRPr lang="en-US" baseline="0" dirty="0"/>
          </a:p>
          <a:p>
            <a:r>
              <a:rPr lang="en-US" baseline="0" dirty="0"/>
              <a:t>You might sum up those related behaviors you saw in research by calling this persona, the</a:t>
            </a:r>
          </a:p>
          <a:p>
            <a:r>
              <a:rPr lang="en-US" baseline="0" dirty="0"/>
              <a:t>Time starved professional. Also giving him a real name, Vince, for easy reference. Distilling your observations for this type of person into the following:</a:t>
            </a:r>
          </a:p>
          <a:p>
            <a:r>
              <a:rPr lang="en-US" baseline="0" dirty="0"/>
              <a:t>[read points]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0944-9111-9C41-9E57-2465DB6A6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2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relatively simple, single slide example. </a:t>
            </a:r>
          </a:p>
          <a:p>
            <a:endParaRPr lang="en-US" dirty="0"/>
          </a:p>
          <a:p>
            <a:r>
              <a:rPr lang="en-US" dirty="0"/>
              <a:t>Let’s </a:t>
            </a:r>
            <a:r>
              <a:rPr lang="en-US" dirty="0" err="1"/>
              <a:t>disect</a:t>
            </a:r>
            <a:r>
              <a:rPr lang="en-US" baseline="0" dirty="0"/>
              <a:t> this:</a:t>
            </a:r>
          </a:p>
          <a:p>
            <a:endParaRPr lang="en-US" baseline="0" dirty="0"/>
          </a:p>
          <a:p>
            <a:r>
              <a:rPr lang="en-US" dirty="0"/>
              <a:t>One of</a:t>
            </a:r>
            <a:r>
              <a:rPr lang="en-US" baseline="0" dirty="0"/>
              <a:t> the key things, regardless of level of detail, is to make it memorable.</a:t>
            </a:r>
          </a:p>
          <a:p>
            <a:endParaRPr lang="en-US" baseline="0" dirty="0"/>
          </a:p>
          <a:p>
            <a:r>
              <a:rPr lang="en-US" dirty="0"/>
              <a:t>You can do this by giving your persona a name</a:t>
            </a:r>
            <a:r>
              <a:rPr lang="en-US" baseline="0" dirty="0"/>
              <a:t> and a tagline that cuts right to the heart of what he or she is about, add a</a:t>
            </a:r>
            <a:r>
              <a:rPr lang="en-US" dirty="0"/>
              <a:t>,</a:t>
            </a:r>
            <a:r>
              <a:rPr lang="en-US" baseline="0" dirty="0"/>
              <a:t> photo, age, and any relevant brands or logos too. Ideally ones that you heard some of your subjects talk about in research.</a:t>
            </a:r>
          </a:p>
          <a:p>
            <a:endParaRPr lang="en-US" baseline="0" dirty="0"/>
          </a:p>
          <a:p>
            <a:r>
              <a:rPr lang="en-US" baseline="0" dirty="0"/>
              <a:t>As you create these, make sure to keep focus on designable traits, and stay true to your data.</a:t>
            </a:r>
          </a:p>
          <a:p>
            <a:endParaRPr lang="en-US" baseline="0" dirty="0"/>
          </a:p>
          <a:p>
            <a:r>
              <a:rPr lang="en-US" baseline="0" dirty="0"/>
              <a:t>Ex.</a:t>
            </a:r>
          </a:p>
          <a:p>
            <a:r>
              <a:rPr lang="en-US" baseline="0" dirty="0"/>
              <a:t>Hypothetically let’s say you say these trends in user testing:</a:t>
            </a:r>
          </a:p>
          <a:p>
            <a:r>
              <a:rPr lang="en-US" baseline="0" dirty="0"/>
              <a:t>They’re in their 40s. They work hard. They make a lot of money. They don</a:t>
            </a:r>
            <a:r>
              <a:rPr lang="fr-FR" baseline="0" dirty="0"/>
              <a:t>’</a:t>
            </a:r>
            <a:r>
              <a:rPr lang="en-US" baseline="0" dirty="0"/>
              <a:t>t have a lot of time.</a:t>
            </a:r>
          </a:p>
          <a:p>
            <a:r>
              <a:rPr lang="en-US" baseline="0" dirty="0"/>
              <a:t>They mostly have set routine. Make mostly rational decisions about which products they use.</a:t>
            </a:r>
          </a:p>
          <a:p>
            <a:r>
              <a:rPr lang="en-US" baseline="0" dirty="0"/>
              <a:t>Ex. They read a lot of reviews and then once they make a decision, they are very loyal.</a:t>
            </a:r>
          </a:p>
          <a:p>
            <a:endParaRPr lang="en-US" baseline="0" dirty="0"/>
          </a:p>
          <a:p>
            <a:r>
              <a:rPr lang="en-US" baseline="0" dirty="0"/>
              <a:t>You might sum up those related behaviors you saw in research by calling this persona, the</a:t>
            </a:r>
          </a:p>
          <a:p>
            <a:r>
              <a:rPr lang="en-US" baseline="0" dirty="0"/>
              <a:t>Time starved professional. Also giving him a real name, Vince, for easy reference. Distilling your observations for this type of person into the following:</a:t>
            </a:r>
          </a:p>
          <a:p>
            <a:r>
              <a:rPr lang="en-US" baseline="0" dirty="0"/>
              <a:t>[read points]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0944-9111-9C41-9E57-2465DB6A6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relatively simple, single slide example. </a:t>
            </a:r>
          </a:p>
          <a:p>
            <a:endParaRPr lang="en-US" dirty="0"/>
          </a:p>
          <a:p>
            <a:r>
              <a:rPr lang="en-US" dirty="0"/>
              <a:t>Let’s </a:t>
            </a:r>
            <a:r>
              <a:rPr lang="en-US" dirty="0" err="1"/>
              <a:t>disect</a:t>
            </a:r>
            <a:r>
              <a:rPr lang="en-US" baseline="0" dirty="0"/>
              <a:t> this:</a:t>
            </a:r>
          </a:p>
          <a:p>
            <a:endParaRPr lang="en-US" baseline="0" dirty="0"/>
          </a:p>
          <a:p>
            <a:r>
              <a:rPr lang="en-US" dirty="0"/>
              <a:t>One of</a:t>
            </a:r>
            <a:r>
              <a:rPr lang="en-US" baseline="0" dirty="0"/>
              <a:t> the key things, regardless of level of detail, is to make it memorable.</a:t>
            </a:r>
          </a:p>
          <a:p>
            <a:endParaRPr lang="en-US" baseline="0" dirty="0"/>
          </a:p>
          <a:p>
            <a:r>
              <a:rPr lang="en-US" dirty="0"/>
              <a:t>You can do this by giving your persona a name</a:t>
            </a:r>
            <a:r>
              <a:rPr lang="en-US" baseline="0" dirty="0"/>
              <a:t> and a tagline that cuts right to the heart of what he or she is about, add a</a:t>
            </a:r>
            <a:r>
              <a:rPr lang="en-US" dirty="0"/>
              <a:t>,</a:t>
            </a:r>
            <a:r>
              <a:rPr lang="en-US" baseline="0" dirty="0"/>
              <a:t> photo, age, and any relevant brands or logos too. Ideally ones that you heard some of your subjects talk about in research.</a:t>
            </a:r>
          </a:p>
          <a:p>
            <a:endParaRPr lang="en-US" baseline="0" dirty="0"/>
          </a:p>
          <a:p>
            <a:r>
              <a:rPr lang="en-US" baseline="0" dirty="0"/>
              <a:t>As you create these, make sure to keep focus on designable traits, and stay true to your data.</a:t>
            </a:r>
          </a:p>
          <a:p>
            <a:endParaRPr lang="en-US" baseline="0" dirty="0"/>
          </a:p>
          <a:p>
            <a:r>
              <a:rPr lang="en-US" baseline="0" dirty="0"/>
              <a:t>Ex.</a:t>
            </a:r>
          </a:p>
          <a:p>
            <a:r>
              <a:rPr lang="en-US" baseline="0" dirty="0"/>
              <a:t>Hypothetically let’s say you say these trends in user testing:</a:t>
            </a:r>
          </a:p>
          <a:p>
            <a:r>
              <a:rPr lang="en-US" baseline="0" dirty="0"/>
              <a:t>They’re in their 40s. They work hard. They make a lot of money. They don</a:t>
            </a:r>
            <a:r>
              <a:rPr lang="fr-FR" baseline="0" dirty="0"/>
              <a:t>’</a:t>
            </a:r>
            <a:r>
              <a:rPr lang="en-US" baseline="0" dirty="0"/>
              <a:t>t have a lot of time.</a:t>
            </a:r>
          </a:p>
          <a:p>
            <a:r>
              <a:rPr lang="en-US" baseline="0" dirty="0"/>
              <a:t>They mostly have set routine. Make mostly rational decisions about which products they use.</a:t>
            </a:r>
          </a:p>
          <a:p>
            <a:r>
              <a:rPr lang="en-US" baseline="0" dirty="0"/>
              <a:t>Ex. They read a lot of reviews and then once they make a decision, they are very loyal.</a:t>
            </a:r>
          </a:p>
          <a:p>
            <a:endParaRPr lang="en-US" baseline="0" dirty="0"/>
          </a:p>
          <a:p>
            <a:r>
              <a:rPr lang="en-US" baseline="0" dirty="0"/>
              <a:t>You might sum up those related behaviors you saw in research by calling this persona, the</a:t>
            </a:r>
          </a:p>
          <a:p>
            <a:r>
              <a:rPr lang="en-US" baseline="0" dirty="0"/>
              <a:t>Time starved professional. Also giving him a real name, Vince, for easy reference. Distilling your observations for this type of person into the following:</a:t>
            </a:r>
          </a:p>
          <a:p>
            <a:r>
              <a:rPr lang="en-US" baseline="0" dirty="0"/>
              <a:t>[read points]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0944-9111-9C41-9E57-2465DB6A6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use this template if you can.</a:t>
            </a:r>
            <a:r>
              <a:rPr lang="en-US" baseline="0" dirty="0"/>
              <a:t> It’s nice and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0944-9111-9C41-9E57-2465DB6A66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6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use this template if you can.</a:t>
            </a:r>
            <a:r>
              <a:rPr lang="en-US" baseline="0" dirty="0"/>
              <a:t> It’s nice and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0944-9111-9C41-9E57-2465DB6A6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6858000"/>
          </a:xfrm>
          <a:prstGeom prst="rect">
            <a:avLst/>
          </a:prstGeom>
        </p:spPr>
        <p:txBody>
          <a:bodyPr/>
          <a:lstStyle>
            <a:lvl1pPr algn="ctr">
              <a:defRPr sz="4000" b="1" i="0" baseline="0">
                <a:latin typeface="Arial Black"/>
                <a:cs typeface="Arial Black"/>
              </a:defRPr>
            </a:lvl1pPr>
          </a:lstStyle>
          <a:p>
            <a:r>
              <a:rPr lang="en-US" dirty="0"/>
              <a:t>Here’s a single idea on a slide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21704" y="6321140"/>
            <a:ext cx="2133600" cy="365125"/>
          </a:xfrm>
        </p:spPr>
        <p:txBody>
          <a:bodyPr/>
          <a:lstStyle/>
          <a:p>
            <a:fld id="{571CBB4F-5B6F-2C46-8C99-2CF07DC05728}" type="slidenum">
              <a:rPr lang="en-US" sz="2400" b="1" spc="-150" smtClean="0">
                <a:latin typeface="Georgia"/>
                <a:cs typeface="Georgia"/>
              </a:rPr>
              <a:pPr/>
              <a:t>‹#›</a:t>
            </a:fld>
            <a:r>
              <a:rPr lang="en-US" sz="2400" b="1" spc="-150" dirty="0">
                <a:latin typeface="HUGE Avant Garde Bold"/>
                <a:cs typeface="HUGE Avant Garde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484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6858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 b="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Examples.</a:t>
            </a:r>
          </a:p>
        </p:txBody>
      </p:sp>
    </p:spTree>
    <p:extLst>
      <p:ext uri="{BB962C8B-B14F-4D97-AF65-F5344CB8AC3E}">
        <p14:creationId xmlns:p14="http://schemas.microsoft.com/office/powerpoint/2010/main" val="32511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007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6858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 b="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Pink slide.</a:t>
            </a:r>
          </a:p>
        </p:txBody>
      </p:sp>
    </p:spTree>
    <p:extLst>
      <p:ext uri="{BB962C8B-B14F-4D97-AF65-F5344CB8AC3E}">
        <p14:creationId xmlns:p14="http://schemas.microsoft.com/office/powerpoint/2010/main" val="211610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51467"/>
            <a:ext cx="8229600" cy="5706534"/>
          </a:xfrm>
        </p:spPr>
        <p:txBody>
          <a:bodyPr wrap="square" tIns="0" bIns="913437"/>
          <a:lstStyle>
            <a:lvl1pPr marL="342900" indent="-342900">
              <a:buFont typeface="Arial"/>
              <a:buChar char="•"/>
              <a:defRPr baseline="0"/>
            </a:lvl1pPr>
          </a:lstStyle>
          <a:p>
            <a:pPr lvl="0"/>
            <a:r>
              <a:rPr lang="en-US" dirty="0" err="1"/>
              <a:t>Capialization</a:t>
            </a:r>
            <a:r>
              <a:rPr lang="en-US" dirty="0"/>
              <a:t> is cool, Dry </a:t>
            </a:r>
            <a:r>
              <a:rPr lang="en-US" dirty="0" err="1"/>
              <a:t>heavinging</a:t>
            </a:r>
            <a:r>
              <a:rPr lang="en-US" dirty="0"/>
              <a:t> is not.</a:t>
            </a:r>
          </a:p>
          <a:p>
            <a:pPr lvl="0"/>
            <a:r>
              <a:rPr lang="en-US" dirty="0"/>
              <a:t>Rocking out is fun, but not being a rock.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27035"/>
            <a:ext cx="8229600" cy="5030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should never insult users.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21704" y="6321140"/>
            <a:ext cx="2133600" cy="365125"/>
          </a:xfrm>
        </p:spPr>
        <p:txBody>
          <a:bodyPr/>
          <a:lstStyle>
            <a:lvl1pPr>
              <a:defRPr b="1" i="0">
                <a:latin typeface="Georgia"/>
                <a:cs typeface="Georgia"/>
              </a:defRPr>
            </a:lvl1pPr>
          </a:lstStyle>
          <a:p>
            <a:fld id="{571CBB4F-5B6F-2C46-8C99-2CF07DC05728}" type="slidenum">
              <a:rPr lang="en-US" sz="2400" spc="-150" smtClean="0"/>
              <a:pPr/>
              <a:t>‹#›</a:t>
            </a:fld>
            <a:r>
              <a:rPr lang="en-US" sz="2400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07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A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solidFill>
                <a:srgbClr val="44A90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40405"/>
            <a:ext cx="8229600" cy="15721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600" b="0" spc="-3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90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n title 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42925"/>
            <a:ext cx="8229600" cy="15721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600" b="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25551"/>
            <a:ext cx="8229600" cy="596281"/>
          </a:xfrm>
        </p:spPr>
        <p:txBody>
          <a:bodyPr bIns="0">
            <a:noAutofit/>
          </a:bodyPr>
          <a:lstStyle>
            <a:lvl1pPr>
              <a:defRPr sz="3600" b="1" spc="-150">
                <a:solidFill>
                  <a:srgbClr val="4EC300"/>
                </a:solidFill>
                <a:latin typeface="Arial Black"/>
                <a:cs typeface="Arial Black"/>
              </a:defRPr>
            </a:lvl1pPr>
            <a:lvl2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2pPr>
            <a:lvl3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3pPr>
            <a:lvl4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4pPr>
            <a:lvl5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2369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42925"/>
            <a:ext cx="8229600" cy="15721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600" b="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25551"/>
            <a:ext cx="8229600" cy="596281"/>
          </a:xfrm>
        </p:spPr>
        <p:txBody>
          <a:bodyPr bIns="0">
            <a:noAutofit/>
          </a:bodyPr>
          <a:lstStyle>
            <a:lvl1pPr>
              <a:defRPr sz="3600" b="1" spc="-150" baseline="0">
                <a:solidFill>
                  <a:srgbClr val="44A900"/>
                </a:solidFill>
                <a:latin typeface="Arial Black"/>
                <a:cs typeface="Arial Black"/>
              </a:defRPr>
            </a:lvl1pPr>
            <a:lvl2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2pPr>
            <a:lvl3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3pPr>
            <a:lvl4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4pPr>
            <a:lvl5pPr>
              <a:defRPr sz="4000">
                <a:solidFill>
                  <a:srgbClr val="FFFF00"/>
                </a:solidFill>
                <a:latin typeface="HUGE Avant Garde Bold"/>
                <a:cs typeface="HUGE Avant Garde Bold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814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40405"/>
            <a:ext cx="8229600" cy="15721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600" b="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One.</a:t>
            </a:r>
          </a:p>
        </p:txBody>
      </p:sp>
    </p:spTree>
    <p:extLst>
      <p:ext uri="{BB962C8B-B14F-4D97-AF65-F5344CB8AC3E}">
        <p14:creationId xmlns:p14="http://schemas.microsoft.com/office/powerpoint/2010/main" val="182843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>
            <a:lvl1pPr algn="ctr">
              <a:defRPr sz="4000" b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Here’s a single thought.</a:t>
            </a:r>
          </a:p>
        </p:txBody>
      </p:sp>
    </p:spTree>
    <p:extLst>
      <p:ext uri="{BB962C8B-B14F-4D97-AF65-F5344CB8AC3E}">
        <p14:creationId xmlns:p14="http://schemas.microsoft.com/office/powerpoint/2010/main" val="112119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5A0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4" tIns="45672" rIns="91344" bIns="45672" rtlCol="0" anchor="ctr"/>
          <a:lstStyle/>
          <a:p>
            <a:pPr algn="ctr"/>
            <a:endParaRPr lang="en-US" dirty="0">
              <a:solidFill>
                <a:srgbClr val="44A900"/>
              </a:solidFill>
              <a:latin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>
            <a:lvl1pPr algn="ctr">
              <a:defRPr sz="4000" b="0">
                <a:solidFill>
                  <a:srgbClr val="443407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Here’s a conversational thing I have to say.</a:t>
            </a:r>
          </a:p>
        </p:txBody>
      </p:sp>
    </p:spTree>
    <p:extLst>
      <p:ext uri="{BB962C8B-B14F-4D97-AF65-F5344CB8AC3E}">
        <p14:creationId xmlns:p14="http://schemas.microsoft.com/office/powerpoint/2010/main" val="333612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466"/>
            <a:ext cx="8229600" cy="5706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/>
              <a:t>Edit master copy.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511700"/>
            <a:ext cx="8229600" cy="50302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Insightful statement slide titles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21704" y="6321140"/>
            <a:ext cx="2133600" cy="365125"/>
          </a:xfrm>
          <a:prstGeom prst="rect">
            <a:avLst/>
          </a:prstGeom>
        </p:spPr>
        <p:txBody>
          <a:bodyPr lIns="91344" tIns="45672" rIns="91344" bIns="45672"/>
          <a:lstStyle>
            <a:lvl1pPr algn="r">
              <a:defRPr b="1" i="0">
                <a:latin typeface="Georgia"/>
                <a:cs typeface="Georgia"/>
              </a:defRPr>
            </a:lvl1pPr>
          </a:lstStyle>
          <a:p>
            <a:fld id="{571CBB4F-5B6F-2C46-8C99-2CF07DC05728}" type="slidenum">
              <a:rPr lang="en-US" sz="2400" spc="-150" smtClean="0"/>
              <a:pPr/>
              <a:t>‹#›</a:t>
            </a:fld>
            <a:r>
              <a:rPr lang="en-US" sz="2400" spc="-150" dirty="0"/>
              <a:t>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4268"/>
            <a:ext cx="109728" cy="6858000"/>
          </a:xfrm>
          <a:prstGeom prst="rect">
            <a:avLst/>
          </a:prstGeom>
          <a:solidFill>
            <a:srgbClr val="44A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3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54" r:id="rId4"/>
    <p:sldLayoutId id="2147483665" r:id="rId5"/>
    <p:sldLayoutId id="2147483660" r:id="rId6"/>
    <p:sldLayoutId id="2147483661" r:id="rId7"/>
    <p:sldLayoutId id="2147483663" r:id="rId8"/>
    <p:sldLayoutId id="2147483664" r:id="rId9"/>
    <p:sldLayoutId id="2147483662" r:id="rId10"/>
    <p:sldLayoutId id="2147483666" r:id="rId11"/>
  </p:sldLayoutIdLst>
  <p:hf hdr="0" ftr="0" dt="0"/>
  <p:txStyles>
    <p:titleStyle>
      <a:lvl1pPr marL="0" indent="0" algn="l" defTabSz="456721" rtl="0" eaLnBrk="1" latinLnBrk="0" hangingPunct="1">
        <a:spcBef>
          <a:spcPct val="0"/>
        </a:spcBef>
        <a:buNone/>
        <a:tabLst/>
        <a:defRPr sz="3600" b="1" i="0" kern="1200" spc="-15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0" indent="0" algn="l" defTabSz="456721" rtl="0" eaLnBrk="1" latinLnBrk="0" hangingPunct="1">
        <a:lnSpc>
          <a:spcPct val="120000"/>
        </a:lnSpc>
        <a:spcBef>
          <a:spcPct val="20000"/>
        </a:spcBef>
        <a:buFont typeface="Arial"/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Georgia"/>
          <a:ea typeface="+mn-ea"/>
          <a:cs typeface="Georgia"/>
        </a:defRPr>
      </a:lvl1pPr>
      <a:lvl2pPr marL="742167" indent="-285449" algn="l" defTabSz="456721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2pPr>
      <a:lvl3pPr marL="1141799" indent="-228360" algn="l" defTabSz="456721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3pPr>
      <a:lvl4pPr marL="1598516" indent="-228360" algn="l" defTabSz="456721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4pPr>
      <a:lvl5pPr marL="2055235" indent="-228360" algn="l" defTabSz="456721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5pPr>
      <a:lvl6pPr marL="2511955" indent="-228360" algn="l" defTabSz="45672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75" indent="-228360" algn="l" defTabSz="45672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393" indent="-228360" algn="l" defTabSz="45672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110" indent="-228360" algn="l" defTabSz="45672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1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37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58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76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97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13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34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52" algn="l" defTabSz="4567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580989"/>
            <a:ext cx="8229600" cy="213988"/>
          </a:xfrm>
        </p:spPr>
        <p:txBody>
          <a:bodyPr/>
          <a:lstStyle/>
          <a:p>
            <a:r>
              <a:rPr lang="en-US" dirty="0"/>
              <a:t>Einar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Majlill</a:t>
            </a:r>
            <a:r>
              <a:rPr lang="en-US" dirty="0"/>
              <a:t> </a:t>
            </a:r>
            <a:br>
              <a:rPr lang="en-US" dirty="0"/>
            </a:br>
            <a:endParaRPr lang="en-US" sz="2000" b="0" i="1" dirty="0"/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533400" y="1309210"/>
            <a:ext cx="4510604" cy="195029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65 </a:t>
            </a:r>
            <a:r>
              <a:rPr lang="en-US" sz="2000" dirty="0" err="1"/>
              <a:t>år</a:t>
            </a:r>
            <a:r>
              <a:rPr lang="en-US" sz="2000" dirty="0"/>
              <a:t> </a:t>
            </a:r>
            <a:r>
              <a:rPr lang="en-US" sz="2000" dirty="0" err="1"/>
              <a:t>eller</a:t>
            </a:r>
            <a:r>
              <a:rPr lang="en-US" sz="2000" dirty="0"/>
              <a:t> </a:t>
            </a:r>
            <a:r>
              <a:rPr lang="en-US" sz="2000" dirty="0" err="1"/>
              <a:t>äldre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Man/</a:t>
            </a:r>
            <a:r>
              <a:rPr lang="en-US" sz="2000" dirty="0" err="1"/>
              <a:t>kvinna</a:t>
            </a:r>
            <a:r>
              <a:rPr lang="en-US" sz="2000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150 000kr+ </a:t>
            </a:r>
            <a:r>
              <a:rPr lang="en-US" sz="2000" dirty="0" err="1"/>
              <a:t>årsinkomst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Kontroversiell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håller</a:t>
            </a:r>
            <a:r>
              <a:rPr lang="en-US" sz="2000" dirty="0"/>
              <a:t> sig till </a:t>
            </a:r>
            <a:r>
              <a:rPr lang="en-US" sz="2000" dirty="0" err="1"/>
              <a:t>varumärken</a:t>
            </a:r>
            <a:r>
              <a:rPr lang="en-US" sz="2000" dirty="0"/>
              <a:t> den </a:t>
            </a:r>
            <a:r>
              <a:rPr lang="en-US" sz="2000" dirty="0" err="1"/>
              <a:t>känner</a:t>
            </a:r>
            <a:r>
              <a:rPr lang="en-US" sz="2000" dirty="0"/>
              <a:t> till.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7BB926"/>
                </a:solidFill>
              </a:rPr>
              <a:t>“Jag </a:t>
            </a:r>
            <a:r>
              <a:rPr lang="en-US" sz="2000" dirty="0" err="1">
                <a:solidFill>
                  <a:srgbClr val="7BB926"/>
                </a:solidFill>
              </a:rPr>
              <a:t>tränar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för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hålla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mig</a:t>
            </a:r>
            <a:r>
              <a:rPr lang="en-US" sz="2000" dirty="0">
                <a:solidFill>
                  <a:srgbClr val="7BB926"/>
                </a:solidFill>
              </a:rPr>
              <a:t> frisk”</a:t>
            </a:r>
          </a:p>
        </p:txBody>
      </p:sp>
      <p:pic>
        <p:nvPicPr>
          <p:cNvPr id="4098" name="Picture 2" descr="Bildresultat för pensioner cou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567543"/>
            <a:ext cx="4286250" cy="52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/>
          <p:cNvSpPr txBox="1"/>
          <p:nvPr/>
        </p:nvSpPr>
        <p:spPr>
          <a:xfrm>
            <a:off x="457200" y="748017"/>
            <a:ext cx="145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Pensionär</a:t>
            </a:r>
          </a:p>
        </p:txBody>
      </p:sp>
      <p:pic>
        <p:nvPicPr>
          <p:cNvPr id="10" name="Picture 2" descr="Bildresultat för faceboo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15" y="5156158"/>
            <a:ext cx="1006279" cy="10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resultat för svt logg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35" y="5141357"/>
            <a:ext cx="1021080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resultat för aftonblad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56" y="4216776"/>
            <a:ext cx="2694323" cy="8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resultat för bingolott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56" y="5302171"/>
            <a:ext cx="933927" cy="7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9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7931B000-E222-4B1C-AA1E-19C1F24BAD3C-3994-00017DC936EFC3C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2039" r="9299" b="13922"/>
          <a:stretch/>
        </p:blipFill>
        <p:spPr>
          <a:xfrm>
            <a:off x="4899227" y="1219199"/>
            <a:ext cx="4186199" cy="5689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0283" b="34549"/>
          <a:stretch/>
        </p:blipFill>
        <p:spPr>
          <a:xfrm>
            <a:off x="761173" y="5038063"/>
            <a:ext cx="1754338" cy="6134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– </a:t>
            </a:r>
            <a:r>
              <a:rPr lang="en-US" dirty="0" err="1"/>
              <a:t>Medelålders</a:t>
            </a:r>
            <a:r>
              <a:rPr lang="en-US" dirty="0"/>
              <a:t> </a:t>
            </a:r>
            <a:r>
              <a:rPr lang="en-US" dirty="0" err="1"/>
              <a:t>mannen</a:t>
            </a:r>
            <a:endParaRPr lang="en-US" dirty="0"/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57200" y="1526143"/>
            <a:ext cx="4510604" cy="195029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40 </a:t>
            </a:r>
            <a:r>
              <a:rPr lang="en-US" sz="2000" dirty="0" err="1"/>
              <a:t>år</a:t>
            </a:r>
            <a:r>
              <a:rPr lang="en-US" sz="2000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336 000kr+ </a:t>
            </a:r>
            <a:r>
              <a:rPr lang="en-US" sz="2000" dirty="0" err="1"/>
              <a:t>årsinkomst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begränsat</a:t>
            </a:r>
            <a:r>
              <a:rPr lang="en-US" sz="2000" dirty="0"/>
              <a:t> med </a:t>
            </a:r>
            <a:r>
              <a:rPr lang="en-US" sz="2000" dirty="0" err="1"/>
              <a:t>tid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familj</a:t>
            </a:r>
            <a:r>
              <a:rPr lang="en-US" sz="2000" dirty="0"/>
              <a:t>. 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7BB926"/>
                </a:solidFill>
              </a:rPr>
              <a:t>“Jag </a:t>
            </a:r>
            <a:r>
              <a:rPr lang="en-US" sz="2000" dirty="0" err="1">
                <a:solidFill>
                  <a:srgbClr val="7BB926"/>
                </a:solidFill>
              </a:rPr>
              <a:t>tränar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för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hålla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mig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snygg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och</a:t>
            </a:r>
            <a:r>
              <a:rPr lang="en-US" sz="2000" dirty="0">
                <a:solidFill>
                  <a:srgbClr val="7BB926"/>
                </a:solidFill>
              </a:rPr>
              <a:t> frisk. </a:t>
            </a:r>
            <a:r>
              <a:rPr lang="en-US" sz="2000" dirty="0" err="1">
                <a:solidFill>
                  <a:srgbClr val="7BB926"/>
                </a:solidFill>
              </a:rPr>
              <a:t>Träning</a:t>
            </a:r>
            <a:r>
              <a:rPr lang="en-US" sz="2000" dirty="0">
                <a:solidFill>
                  <a:srgbClr val="7BB926"/>
                </a:solidFill>
              </a:rPr>
              <a:t> ska </a:t>
            </a:r>
            <a:r>
              <a:rPr lang="en-US" sz="2000" dirty="0" err="1">
                <a:solidFill>
                  <a:srgbClr val="7BB926"/>
                </a:solidFill>
              </a:rPr>
              <a:t>vara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på</a:t>
            </a:r>
            <a:r>
              <a:rPr lang="en-US" sz="2000" dirty="0">
                <a:solidFill>
                  <a:srgbClr val="7BB926"/>
                </a:solidFill>
              </a:rPr>
              <a:t> mina </a:t>
            </a:r>
            <a:r>
              <a:rPr lang="en-US" sz="2000" dirty="0" err="1">
                <a:solidFill>
                  <a:srgbClr val="7BB926"/>
                </a:solidFill>
              </a:rPr>
              <a:t>vilkor</a:t>
            </a:r>
            <a:r>
              <a:rPr lang="en-US" sz="2000" dirty="0">
                <a:solidFill>
                  <a:srgbClr val="7BB926"/>
                </a:solidFill>
              </a:rPr>
              <a:t>.”</a:t>
            </a:r>
          </a:p>
        </p:txBody>
      </p:sp>
      <p:pic>
        <p:nvPicPr>
          <p:cNvPr id="9" name="Picture 6" descr="Bildresultat för aftonblad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3" y="4053344"/>
            <a:ext cx="2694323" cy="8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resultat för netflix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5" y="5739102"/>
            <a:ext cx="1708796" cy="7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resultat för volv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46" y="534478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/>
          <p:cNvSpPr txBox="1"/>
          <p:nvPr/>
        </p:nvSpPr>
        <p:spPr>
          <a:xfrm>
            <a:off x="457200" y="1017660"/>
            <a:ext cx="2835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Medelåldersmannen</a:t>
            </a:r>
          </a:p>
        </p:txBody>
      </p:sp>
    </p:spTree>
    <p:extLst>
      <p:ext uri="{BB962C8B-B14F-4D97-AF65-F5344CB8AC3E}">
        <p14:creationId xmlns:p14="http://schemas.microsoft.com/office/powerpoint/2010/main" val="364623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7035"/>
            <a:ext cx="8229600" cy="503026"/>
          </a:xfrm>
        </p:spPr>
        <p:txBody>
          <a:bodyPr/>
          <a:lstStyle/>
          <a:p>
            <a:r>
              <a:rPr lang="en-US" dirty="0"/>
              <a:t>Kristina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57200" y="1489897"/>
            <a:ext cx="4510604" cy="195029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40 </a:t>
            </a:r>
            <a:r>
              <a:rPr lang="en-US" sz="2000" dirty="0" err="1"/>
              <a:t>år</a:t>
            </a:r>
            <a:r>
              <a:rPr lang="en-US" sz="2000" dirty="0"/>
              <a:t>.</a:t>
            </a:r>
          </a:p>
          <a:p>
            <a:r>
              <a:rPr lang="en-US" sz="2000" dirty="0"/>
              <a:t>300 000kr+ </a:t>
            </a:r>
            <a:r>
              <a:rPr lang="en-US" sz="2000" dirty="0" err="1"/>
              <a:t>årsinkomst</a:t>
            </a:r>
            <a:endParaRPr lang="en-US" sz="2000" dirty="0"/>
          </a:p>
          <a:p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begränsat</a:t>
            </a:r>
            <a:r>
              <a:rPr lang="en-US" sz="2000" dirty="0"/>
              <a:t> med </a:t>
            </a:r>
            <a:r>
              <a:rPr lang="en-US" sz="2000" dirty="0" err="1"/>
              <a:t>tid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familj</a:t>
            </a:r>
            <a:r>
              <a:rPr lang="en-US" sz="2000" dirty="0"/>
              <a:t>. 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7BB926"/>
                </a:solidFill>
              </a:rPr>
              <a:t>“</a:t>
            </a:r>
            <a:r>
              <a:rPr lang="en-US" sz="2000" dirty="0" err="1">
                <a:solidFill>
                  <a:srgbClr val="7BB926"/>
                </a:solidFill>
              </a:rPr>
              <a:t>Tränar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för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det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är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roligt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och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för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hålla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mig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snygg</a:t>
            </a:r>
            <a:r>
              <a:rPr lang="en-US" sz="2000" dirty="0">
                <a:solidFill>
                  <a:srgbClr val="7BB926"/>
                </a:solidFill>
              </a:rPr>
              <a:t>. Jag </a:t>
            </a:r>
            <a:r>
              <a:rPr lang="en-US" sz="2000" dirty="0" err="1">
                <a:solidFill>
                  <a:srgbClr val="7BB926"/>
                </a:solidFill>
              </a:rPr>
              <a:t>gillar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gå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på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träningspass</a:t>
            </a:r>
            <a:r>
              <a:rPr lang="en-US" sz="2000" dirty="0">
                <a:solidFill>
                  <a:srgbClr val="7BB926"/>
                </a:solidFill>
              </a:rPr>
              <a:t>.”</a:t>
            </a:r>
          </a:p>
        </p:txBody>
      </p:sp>
      <p:pic>
        <p:nvPicPr>
          <p:cNvPr id="3076" name="Picture 4" descr="Bildresultat för midage wom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04" y="930061"/>
            <a:ext cx="4141107" cy="59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ildresultat för faceboo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70" y="4310059"/>
            <a:ext cx="1006279" cy="10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ildresultat för nell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03" y="4310059"/>
            <a:ext cx="1116466" cy="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resultat för netflix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03" y="5316338"/>
            <a:ext cx="1306456" cy="6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/>
          <p:cNvSpPr txBox="1"/>
          <p:nvPr/>
        </p:nvSpPr>
        <p:spPr>
          <a:xfrm>
            <a:off x="381000" y="930061"/>
            <a:ext cx="2798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Medelålderskvinnan</a:t>
            </a:r>
          </a:p>
        </p:txBody>
      </p:sp>
    </p:spTree>
    <p:extLst>
      <p:ext uri="{BB962C8B-B14F-4D97-AF65-F5344CB8AC3E}">
        <p14:creationId xmlns:p14="http://schemas.microsoft.com/office/powerpoint/2010/main" val="352922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Emelie</a:t>
            </a:r>
            <a:endParaRPr lang="en-US" dirty="0"/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57200" y="1420672"/>
            <a:ext cx="4510604" cy="166793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22 </a:t>
            </a:r>
            <a:r>
              <a:rPr lang="en-US" sz="2000" dirty="0" err="1"/>
              <a:t>år</a:t>
            </a:r>
            <a:r>
              <a:rPr lang="en-US" sz="2000" dirty="0"/>
              <a:t>+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220 000 </a:t>
            </a:r>
            <a:r>
              <a:rPr lang="en-US" sz="2000" dirty="0" err="1"/>
              <a:t>kr</a:t>
            </a:r>
            <a:r>
              <a:rPr lang="en-US" sz="2000" dirty="0"/>
              <a:t>+ </a:t>
            </a:r>
            <a:r>
              <a:rPr lang="en-US" sz="2000" dirty="0" err="1"/>
              <a:t>årsinkomst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Jobbar</a:t>
            </a:r>
            <a:r>
              <a:rPr lang="en-US" sz="2000" dirty="0"/>
              <a:t> </a:t>
            </a:r>
            <a:r>
              <a:rPr lang="en-US" sz="2000" dirty="0" err="1"/>
              <a:t>mycket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ett</a:t>
            </a:r>
            <a:r>
              <a:rPr lang="en-US" sz="2000" dirty="0"/>
              <a:t> </a:t>
            </a:r>
            <a:r>
              <a:rPr lang="en-US" sz="2000" dirty="0" err="1"/>
              <a:t>aktivt</a:t>
            </a:r>
            <a:r>
              <a:rPr lang="en-US" sz="2000" dirty="0"/>
              <a:t> </a:t>
            </a:r>
            <a:r>
              <a:rPr lang="en-US" sz="2000" dirty="0" err="1"/>
              <a:t>privatliv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rgbClr val="7BB926"/>
                </a:solidFill>
              </a:rPr>
              <a:t>“Jag </a:t>
            </a:r>
            <a:r>
              <a:rPr lang="en-US" sz="2000" dirty="0" err="1">
                <a:solidFill>
                  <a:srgbClr val="7BB926"/>
                </a:solidFill>
              </a:rPr>
              <a:t>behöver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ett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brett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utbud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av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gruppträningspass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och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en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fräsch</a:t>
            </a:r>
            <a:r>
              <a:rPr lang="en-US" sz="2000" dirty="0">
                <a:solidFill>
                  <a:srgbClr val="7BB926"/>
                </a:solidFill>
              </a:rPr>
              <a:t> </a:t>
            </a:r>
            <a:r>
              <a:rPr lang="en-US" sz="2000" dirty="0" err="1">
                <a:solidFill>
                  <a:srgbClr val="7BB926"/>
                </a:solidFill>
              </a:rPr>
              <a:t>miljö</a:t>
            </a:r>
            <a:r>
              <a:rPr lang="en-US" sz="2000" dirty="0">
                <a:solidFill>
                  <a:srgbClr val="7BB926"/>
                </a:solidFill>
              </a:rPr>
              <a:t>”</a:t>
            </a:r>
          </a:p>
          <a:p>
            <a:pPr marL="342900" indent="-342900">
              <a:buFont typeface="Arial"/>
              <a:buChar char="•"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 descr="wo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9545" y="1327666"/>
            <a:ext cx="3689499" cy="5530334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457200" y="3818859"/>
            <a:ext cx="3932547" cy="1357442"/>
          </a:xfrm>
          <a:prstGeom prst="rect">
            <a:avLst/>
          </a:prstGeom>
        </p:spPr>
        <p:txBody>
          <a:bodyPr vert="horz" wrap="square" lIns="0" tIns="0" rIns="0" bIns="9144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i="1" dirty="0">
              <a:solidFill>
                <a:srgbClr val="7BB926"/>
              </a:solidFill>
              <a:latin typeface="Georgia"/>
              <a:cs typeface="Georgia"/>
            </a:endParaRPr>
          </a:p>
        </p:txBody>
      </p:sp>
      <p:pic>
        <p:nvPicPr>
          <p:cNvPr id="2050" name="Picture 2" descr="Bildresultat för faceboo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41" y="4673161"/>
            <a:ext cx="1006279" cy="10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resultat för nell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51" y="4673161"/>
            <a:ext cx="1116466" cy="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resultat för netflix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37" y="5656441"/>
            <a:ext cx="1708796" cy="7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resultat för pinteres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47" y="4057287"/>
            <a:ext cx="1394133" cy="7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ldresultat för instagra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734" y="5656441"/>
            <a:ext cx="783495" cy="7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/>
          <p:cNvSpPr txBox="1"/>
          <p:nvPr/>
        </p:nvSpPr>
        <p:spPr>
          <a:xfrm>
            <a:off x="457200" y="896449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Ung kvinna</a:t>
            </a:r>
          </a:p>
        </p:txBody>
      </p:sp>
    </p:spTree>
    <p:extLst>
      <p:ext uri="{BB962C8B-B14F-4D97-AF65-F5344CB8AC3E}">
        <p14:creationId xmlns:p14="http://schemas.microsoft.com/office/powerpoint/2010/main" val="183974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Stefan</a:t>
            </a:r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457199" y="1408373"/>
            <a:ext cx="5852161" cy="2342429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22 </a:t>
            </a:r>
            <a:r>
              <a:rPr lang="en-US" sz="2000" dirty="0" err="1"/>
              <a:t>år</a:t>
            </a:r>
            <a:r>
              <a:rPr lang="en-US" sz="2000" dirty="0"/>
              <a:t>+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240 000 </a:t>
            </a:r>
            <a:r>
              <a:rPr lang="en-US" sz="2000" dirty="0" err="1"/>
              <a:t>kr</a:t>
            </a:r>
            <a:r>
              <a:rPr lang="en-US" sz="2000" dirty="0"/>
              <a:t>+ </a:t>
            </a:r>
            <a:r>
              <a:rPr lang="en-US" sz="2000" dirty="0" err="1"/>
              <a:t>årsinkomst</a:t>
            </a:r>
            <a:r>
              <a:rPr lang="en-US" sz="2000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jobbar</a:t>
            </a:r>
            <a:r>
              <a:rPr lang="en-US" sz="2000" dirty="0"/>
              <a:t> </a:t>
            </a:r>
            <a:r>
              <a:rPr lang="en-US" sz="2000" dirty="0" err="1"/>
              <a:t>mycket</a:t>
            </a:r>
            <a:r>
              <a:rPr lang="en-US" sz="2000" dirty="0"/>
              <a:t> </a:t>
            </a:r>
            <a:r>
              <a:rPr lang="en-US" sz="2000" dirty="0" err="1"/>
              <a:t>och</a:t>
            </a:r>
            <a:r>
              <a:rPr lang="en-US" sz="2000" dirty="0"/>
              <a:t> </a:t>
            </a:r>
            <a:r>
              <a:rPr lang="en-US" sz="2000" dirty="0" err="1"/>
              <a:t>har</a:t>
            </a:r>
            <a:r>
              <a:rPr lang="en-US" sz="2000" dirty="0"/>
              <a:t> </a:t>
            </a:r>
            <a:r>
              <a:rPr lang="en-US" sz="2000" dirty="0" err="1"/>
              <a:t>ett</a:t>
            </a:r>
            <a:r>
              <a:rPr lang="en-US" sz="2000" dirty="0"/>
              <a:t> </a:t>
            </a:r>
            <a:r>
              <a:rPr lang="en-US" sz="2000" dirty="0" err="1"/>
              <a:t>aktivt</a:t>
            </a:r>
            <a:r>
              <a:rPr lang="en-US" sz="2000" dirty="0"/>
              <a:t> </a:t>
            </a:r>
            <a:r>
              <a:rPr lang="en-US" sz="2000" dirty="0" err="1"/>
              <a:t>privat</a:t>
            </a:r>
            <a:r>
              <a:rPr lang="en-US" sz="2000" dirty="0"/>
              <a:t> liv.</a:t>
            </a:r>
          </a:p>
          <a:p>
            <a:r>
              <a:rPr lang="en-US" sz="2000" i="1" dirty="0">
                <a:solidFill>
                  <a:srgbClr val="92D050"/>
                </a:solidFill>
              </a:rPr>
              <a:t>“</a:t>
            </a:r>
            <a:r>
              <a:rPr lang="en-US" sz="2000" i="1" dirty="0" err="1">
                <a:solidFill>
                  <a:srgbClr val="92D050"/>
                </a:solidFill>
              </a:rPr>
              <a:t>Ett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stort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utbud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av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fria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vikter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och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en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fräsch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maskinpark</a:t>
            </a:r>
            <a:r>
              <a:rPr lang="en-US" sz="2000" i="1" dirty="0">
                <a:solidFill>
                  <a:srgbClr val="92D050"/>
                </a:solidFill>
              </a:rPr>
              <a:t>, men </a:t>
            </a:r>
            <a:r>
              <a:rPr lang="en-US" sz="2000" i="1" dirty="0" err="1">
                <a:solidFill>
                  <a:srgbClr val="92D050"/>
                </a:solidFill>
              </a:rPr>
              <a:t>även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möjligheten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att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träna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 err="1">
                <a:solidFill>
                  <a:srgbClr val="92D050"/>
                </a:solidFill>
              </a:rPr>
              <a:t>när</a:t>
            </a:r>
            <a:r>
              <a:rPr lang="en-US" sz="2000" i="1" dirty="0">
                <a:solidFill>
                  <a:srgbClr val="92D050"/>
                </a:solidFill>
              </a:rPr>
              <a:t> jag </a:t>
            </a:r>
            <a:r>
              <a:rPr lang="en-US" sz="2000" i="1" dirty="0" err="1">
                <a:solidFill>
                  <a:srgbClr val="92D050"/>
                </a:solidFill>
              </a:rPr>
              <a:t>vill</a:t>
            </a:r>
            <a:r>
              <a:rPr lang="en-US" sz="2000" i="1" dirty="0">
                <a:solidFill>
                  <a:srgbClr val="92D050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1400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457200" y="3528655"/>
            <a:ext cx="4186547" cy="1194070"/>
          </a:xfrm>
          <a:prstGeom prst="rect">
            <a:avLst/>
          </a:prstGeom>
        </p:spPr>
        <p:txBody>
          <a:bodyPr vert="horz" wrap="square" lIns="0" tIns="0" rIns="0" bIns="9144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i="1" dirty="0">
              <a:solidFill>
                <a:srgbClr val="92D050"/>
              </a:solidFill>
              <a:latin typeface="Georgia"/>
              <a:cs typeface="Georgia"/>
            </a:endParaRPr>
          </a:p>
        </p:txBody>
      </p:sp>
      <p:pic>
        <p:nvPicPr>
          <p:cNvPr id="1026" name="Picture 2" descr="Bildresultat för people photos m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67" y="2248699"/>
            <a:ext cx="3418158" cy="460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/>
          </p:cNvPicPr>
          <p:nvPr/>
        </p:nvPicPr>
        <p:blipFill rotWithShape="1">
          <a:blip r:embed="rId4"/>
          <a:srcRect t="30283" b="34549"/>
          <a:stretch/>
        </p:blipFill>
        <p:spPr>
          <a:xfrm>
            <a:off x="2817662" y="4546725"/>
            <a:ext cx="1754338" cy="613440"/>
          </a:xfrm>
          <a:prstGeom prst="rect">
            <a:avLst/>
          </a:prstGeom>
        </p:spPr>
      </p:pic>
      <p:pic>
        <p:nvPicPr>
          <p:cNvPr id="1030" name="Picture 6" descr="Bildresultat för spotif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09" y="5226834"/>
            <a:ext cx="1020768" cy="1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resultat för netflix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9" y="5227561"/>
            <a:ext cx="2094922" cy="9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ildresultat för aftonbladet logg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0" y="4604823"/>
            <a:ext cx="2004699" cy="3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/>
          <p:cNvSpPr txBox="1"/>
          <p:nvPr/>
        </p:nvSpPr>
        <p:spPr>
          <a:xfrm>
            <a:off x="457199" y="87089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Ung man</a:t>
            </a:r>
          </a:p>
        </p:txBody>
      </p:sp>
    </p:spTree>
    <p:extLst>
      <p:ext uri="{BB962C8B-B14F-4D97-AF65-F5344CB8AC3E}">
        <p14:creationId xmlns:p14="http://schemas.microsoft.com/office/powerpoint/2010/main" val="2754684312"/>
      </p:ext>
    </p:extLst>
  </p:cSld>
  <p:clrMapOvr>
    <a:masterClrMapping/>
  </p:clrMapOvr>
</p:sld>
</file>

<file path=ppt/theme/theme1.xml><?xml version="1.0" encoding="utf-8"?>
<a:theme xmlns:a="http://schemas.openxmlformats.org/drawingml/2006/main" name="Huge Style v0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50901</TotalTime>
  <Words>919</Words>
  <Application>Microsoft Office PowerPoint</Application>
  <PresentationFormat>Bildspel på skärmen (4:3)</PresentationFormat>
  <Paragraphs>95</Paragraphs>
  <Slides>5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Georgia</vt:lpstr>
      <vt:lpstr>HUGE Avant Garde Bold</vt:lpstr>
      <vt:lpstr>Huge Style v0.1</vt:lpstr>
      <vt:lpstr>Einar och Majlill  </vt:lpstr>
      <vt:lpstr>Hans – Medelålders mannen</vt:lpstr>
      <vt:lpstr>Kristina</vt:lpstr>
      <vt:lpstr>Emelie</vt:lpstr>
      <vt:lpstr>Stefan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em Jacobsson</cp:lastModifiedBy>
  <cp:revision>458</cp:revision>
  <dcterms:created xsi:type="dcterms:W3CDTF">2011-06-07T20:48:15Z</dcterms:created>
  <dcterms:modified xsi:type="dcterms:W3CDTF">2017-04-23T16:46:56Z</dcterms:modified>
</cp:coreProperties>
</file>